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6CB94D-EBD5-46A9-AE33-B9C32C991457}"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08485-680F-421C-8FF2-F240C8DD3325}" type="slidenum">
              <a:rPr lang="en-US" smtClean="0"/>
              <a:t>‹#›</a:t>
            </a:fld>
            <a:endParaRPr lang="en-US"/>
          </a:p>
        </p:txBody>
      </p:sp>
    </p:spTree>
    <p:extLst>
      <p:ext uri="{BB962C8B-B14F-4D97-AF65-F5344CB8AC3E}">
        <p14:creationId xmlns:p14="http://schemas.microsoft.com/office/powerpoint/2010/main" val="400652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CB94D-EBD5-46A9-AE33-B9C32C991457}"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08485-680F-421C-8FF2-F240C8DD3325}" type="slidenum">
              <a:rPr lang="en-US" smtClean="0"/>
              <a:t>‹#›</a:t>
            </a:fld>
            <a:endParaRPr lang="en-US"/>
          </a:p>
        </p:txBody>
      </p:sp>
    </p:spTree>
    <p:extLst>
      <p:ext uri="{BB962C8B-B14F-4D97-AF65-F5344CB8AC3E}">
        <p14:creationId xmlns:p14="http://schemas.microsoft.com/office/powerpoint/2010/main" val="3873618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CB94D-EBD5-46A9-AE33-B9C32C991457}"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08485-680F-421C-8FF2-F240C8DD3325}" type="slidenum">
              <a:rPr lang="en-US" smtClean="0"/>
              <a:t>‹#›</a:t>
            </a:fld>
            <a:endParaRPr lang="en-US"/>
          </a:p>
        </p:txBody>
      </p:sp>
    </p:spTree>
    <p:extLst>
      <p:ext uri="{BB962C8B-B14F-4D97-AF65-F5344CB8AC3E}">
        <p14:creationId xmlns:p14="http://schemas.microsoft.com/office/powerpoint/2010/main" val="353585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CB94D-EBD5-46A9-AE33-B9C32C991457}"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08485-680F-421C-8FF2-F240C8DD3325}" type="slidenum">
              <a:rPr lang="en-US" smtClean="0"/>
              <a:t>‹#›</a:t>
            </a:fld>
            <a:endParaRPr lang="en-US"/>
          </a:p>
        </p:txBody>
      </p:sp>
    </p:spTree>
    <p:extLst>
      <p:ext uri="{BB962C8B-B14F-4D97-AF65-F5344CB8AC3E}">
        <p14:creationId xmlns:p14="http://schemas.microsoft.com/office/powerpoint/2010/main" val="282256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6CB94D-EBD5-46A9-AE33-B9C32C991457}"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08485-680F-421C-8FF2-F240C8DD3325}" type="slidenum">
              <a:rPr lang="en-US" smtClean="0"/>
              <a:t>‹#›</a:t>
            </a:fld>
            <a:endParaRPr lang="en-US"/>
          </a:p>
        </p:txBody>
      </p:sp>
    </p:spTree>
    <p:extLst>
      <p:ext uri="{BB962C8B-B14F-4D97-AF65-F5344CB8AC3E}">
        <p14:creationId xmlns:p14="http://schemas.microsoft.com/office/powerpoint/2010/main" val="360465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6CB94D-EBD5-46A9-AE33-B9C32C991457}" type="datetimeFigureOut">
              <a:rPr lang="en-US" smtClean="0"/>
              <a:t>6/2/2014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08485-680F-421C-8FF2-F240C8DD3325}" type="slidenum">
              <a:rPr lang="en-US" smtClean="0"/>
              <a:t>‹#›</a:t>
            </a:fld>
            <a:endParaRPr lang="en-US"/>
          </a:p>
        </p:txBody>
      </p:sp>
    </p:spTree>
    <p:extLst>
      <p:ext uri="{BB962C8B-B14F-4D97-AF65-F5344CB8AC3E}">
        <p14:creationId xmlns:p14="http://schemas.microsoft.com/office/powerpoint/2010/main" val="98873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6CB94D-EBD5-46A9-AE33-B9C32C991457}" type="datetimeFigureOut">
              <a:rPr lang="en-US" smtClean="0"/>
              <a:t>6/2/2014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508485-680F-421C-8FF2-F240C8DD3325}" type="slidenum">
              <a:rPr lang="en-US" smtClean="0"/>
              <a:t>‹#›</a:t>
            </a:fld>
            <a:endParaRPr lang="en-US"/>
          </a:p>
        </p:txBody>
      </p:sp>
    </p:spTree>
    <p:extLst>
      <p:ext uri="{BB962C8B-B14F-4D97-AF65-F5344CB8AC3E}">
        <p14:creationId xmlns:p14="http://schemas.microsoft.com/office/powerpoint/2010/main" val="329005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6CB94D-EBD5-46A9-AE33-B9C32C991457}" type="datetimeFigureOut">
              <a:rPr lang="en-US" smtClean="0"/>
              <a:t>6/2/2014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508485-680F-421C-8FF2-F240C8DD3325}" type="slidenum">
              <a:rPr lang="en-US" smtClean="0"/>
              <a:t>‹#›</a:t>
            </a:fld>
            <a:endParaRPr lang="en-US"/>
          </a:p>
        </p:txBody>
      </p:sp>
    </p:spTree>
    <p:extLst>
      <p:ext uri="{BB962C8B-B14F-4D97-AF65-F5344CB8AC3E}">
        <p14:creationId xmlns:p14="http://schemas.microsoft.com/office/powerpoint/2010/main" val="61026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CB94D-EBD5-46A9-AE33-B9C32C991457}" type="datetimeFigureOut">
              <a:rPr lang="en-US" smtClean="0"/>
              <a:t>6/2/2014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508485-680F-421C-8FF2-F240C8DD3325}" type="slidenum">
              <a:rPr lang="en-US" smtClean="0"/>
              <a:t>‹#›</a:t>
            </a:fld>
            <a:endParaRPr lang="en-US"/>
          </a:p>
        </p:txBody>
      </p:sp>
    </p:spTree>
    <p:extLst>
      <p:ext uri="{BB962C8B-B14F-4D97-AF65-F5344CB8AC3E}">
        <p14:creationId xmlns:p14="http://schemas.microsoft.com/office/powerpoint/2010/main" val="23251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CB94D-EBD5-46A9-AE33-B9C32C991457}" type="datetimeFigureOut">
              <a:rPr lang="en-US" smtClean="0"/>
              <a:t>6/2/2014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08485-680F-421C-8FF2-F240C8DD3325}" type="slidenum">
              <a:rPr lang="en-US" smtClean="0"/>
              <a:t>‹#›</a:t>
            </a:fld>
            <a:endParaRPr lang="en-US"/>
          </a:p>
        </p:txBody>
      </p:sp>
    </p:spTree>
    <p:extLst>
      <p:ext uri="{BB962C8B-B14F-4D97-AF65-F5344CB8AC3E}">
        <p14:creationId xmlns:p14="http://schemas.microsoft.com/office/powerpoint/2010/main" val="161293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CB94D-EBD5-46A9-AE33-B9C32C991457}" type="datetimeFigureOut">
              <a:rPr lang="en-US" smtClean="0"/>
              <a:t>6/2/2014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08485-680F-421C-8FF2-F240C8DD3325}" type="slidenum">
              <a:rPr lang="en-US" smtClean="0"/>
              <a:t>‹#›</a:t>
            </a:fld>
            <a:endParaRPr lang="en-US"/>
          </a:p>
        </p:txBody>
      </p:sp>
    </p:spTree>
    <p:extLst>
      <p:ext uri="{BB962C8B-B14F-4D97-AF65-F5344CB8AC3E}">
        <p14:creationId xmlns:p14="http://schemas.microsoft.com/office/powerpoint/2010/main" val="1244348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CB94D-EBD5-46A9-AE33-B9C32C991457}" type="datetimeFigureOut">
              <a:rPr lang="en-US" smtClean="0"/>
              <a:t>6/2/2014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08485-680F-421C-8FF2-F240C8DD3325}" type="slidenum">
              <a:rPr lang="en-US" smtClean="0"/>
              <a:t>‹#›</a:t>
            </a:fld>
            <a:endParaRPr lang="en-US"/>
          </a:p>
        </p:txBody>
      </p:sp>
    </p:spTree>
    <p:extLst>
      <p:ext uri="{BB962C8B-B14F-4D97-AF65-F5344CB8AC3E}">
        <p14:creationId xmlns:p14="http://schemas.microsoft.com/office/powerpoint/2010/main" val="2887009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prstGeom prst="rect">
            <a:avLst/>
          </a:prstGeom>
          <a:noFill/>
        </p:spPr>
        <p:txBody>
          <a:bodyPr wrap="square" rtlCol="0">
            <a:spAutoFit/>
          </a:bodyPr>
          <a:lstStyle/>
          <a:p>
            <a:r>
              <a:rPr lang="en-US" sz="3000" dirty="0" smtClean="0">
                <a:solidFill>
                  <a:srgbClr val="103154"/>
                </a:solidFill>
                <a:latin typeface="Cooper Black"/>
              </a:rPr>
              <a:t>How Plants Get Their Energy</a:t>
            </a:r>
            <a:endParaRPr lang="en-US" sz="3000" dirty="0">
              <a:solidFill>
                <a:srgbClr val="103154"/>
              </a:solidFill>
            </a:endParaRPr>
          </a:p>
        </p:txBody>
      </p:sp>
      <p:sp>
        <p:nvSpPr>
          <p:cNvPr id="5" name="Content Placeholder 4"/>
          <p:cNvSpPr>
            <a:spLocks noGrp="1"/>
          </p:cNvSpPr>
          <p:nvPr>
            <p:ph idx="1"/>
          </p:nvPr>
        </p:nvSpPr>
        <p:spPr>
          <a:prstGeom prst="rect">
            <a:avLst/>
          </a:prstGeom>
        </p:spPr>
        <p:txBody>
          <a:bodyPr wrap="square">
            <a:spAutoFit/>
          </a:bodyPr>
          <a:lstStyle/>
          <a:p>
            <a:pPr marL="285750" indent="-285750">
              <a:buClr>
                <a:schemeClr val="accent1"/>
              </a:buClr>
              <a:buFont typeface="Wingdings" charset="2"/>
              <a:buChar char=""/>
            </a:pPr>
            <a:r>
              <a:rPr lang="en-US" sz="2000" dirty="0" smtClean="0">
                <a:latin typeface="Cooper Black"/>
                <a:cs typeface="Cooper Black"/>
              </a:rPr>
              <a:t>The process of energy storage and use in plants:</a:t>
            </a:r>
          </a:p>
          <a:p>
            <a:pPr marL="800100" lvl="1" indent="-342900">
              <a:buClr>
                <a:schemeClr val="accent1"/>
              </a:buClr>
              <a:buFont typeface="+mj-lt"/>
              <a:buAutoNum type="arabicPeriod"/>
            </a:pPr>
            <a:r>
              <a:rPr lang="en-US" sz="2000" dirty="0" smtClean="0">
                <a:latin typeface="Cooper Black"/>
                <a:cs typeface="Cooper Black"/>
              </a:rPr>
              <a:t>Sunlight is captured by chlorophyll in the chloroplasts in the mesophyll cells of plant leaves.  </a:t>
            </a:r>
          </a:p>
          <a:p>
            <a:pPr marL="800100" lvl="1" indent="-342900">
              <a:buClr>
                <a:schemeClr val="accent1"/>
              </a:buClr>
              <a:buFont typeface="+mj-lt"/>
              <a:buAutoNum type="arabicPeriod"/>
            </a:pPr>
            <a:r>
              <a:rPr lang="en-US" sz="2000" dirty="0" smtClean="0">
                <a:latin typeface="Cooper Black"/>
                <a:cs typeface="Cooper Black"/>
              </a:rPr>
              <a:t>This energy is used to supply energy </a:t>
            </a:r>
            <a:r>
              <a:rPr lang="en-US" sz="2000" dirty="0">
                <a:latin typeface="Cooper Black"/>
                <a:cs typeface="Cooper Black"/>
              </a:rPr>
              <a:t>to drive the reactions of </a:t>
            </a:r>
            <a:r>
              <a:rPr lang="en-US" sz="2000" dirty="0">
                <a:solidFill>
                  <a:srgbClr val="3366FF"/>
                </a:solidFill>
                <a:latin typeface="Cooper Black"/>
                <a:cs typeface="Cooper Black"/>
              </a:rPr>
              <a:t>photosynthesis</a:t>
            </a:r>
            <a:r>
              <a:rPr lang="en-US" sz="2000" dirty="0">
                <a:latin typeface="Cooper Black"/>
                <a:cs typeface="Cooper Black"/>
              </a:rPr>
              <a:t>. </a:t>
            </a:r>
            <a:endParaRPr lang="en-US" sz="2000" dirty="0" smtClean="0">
              <a:latin typeface="Cooper Black"/>
              <a:cs typeface="Cooper Black"/>
            </a:endParaRPr>
          </a:p>
          <a:p>
            <a:pPr marL="800100" lvl="1" indent="-342900">
              <a:buClr>
                <a:schemeClr val="accent1"/>
              </a:buClr>
              <a:buFont typeface="+mj-lt"/>
              <a:buAutoNum type="arabicPeriod"/>
            </a:pPr>
            <a:r>
              <a:rPr lang="en-US" sz="2000" dirty="0" smtClean="0">
                <a:latin typeface="Cooper Black"/>
                <a:cs typeface="Cooper Black"/>
              </a:rPr>
              <a:t>The </a:t>
            </a:r>
            <a:r>
              <a:rPr lang="en-US" sz="2000" dirty="0">
                <a:latin typeface="Cooper Black"/>
                <a:cs typeface="Cooper Black"/>
              </a:rPr>
              <a:t>plant then uses the carbohydrate molecules produced from photosynthesis to make lipids and proteins. </a:t>
            </a:r>
            <a:endParaRPr lang="en-US" sz="2000" dirty="0" smtClean="0">
              <a:latin typeface="Cooper Black"/>
              <a:cs typeface="Cooper Black"/>
            </a:endParaRPr>
          </a:p>
          <a:p>
            <a:pPr marL="800100" lvl="1" indent="-342900">
              <a:buClr>
                <a:schemeClr val="accent1"/>
              </a:buClr>
              <a:buFont typeface="+mj-lt"/>
              <a:buAutoNum type="arabicPeriod"/>
            </a:pPr>
            <a:r>
              <a:rPr lang="en-US" sz="2000" dirty="0" smtClean="0">
                <a:latin typeface="Cooper Black"/>
                <a:cs typeface="Cooper Black"/>
              </a:rPr>
              <a:t>When </a:t>
            </a:r>
            <a:r>
              <a:rPr lang="en-US" sz="2000" dirty="0">
                <a:latin typeface="Cooper Black"/>
                <a:cs typeface="Cooper Black"/>
              </a:rPr>
              <a:t>the plant requires energy for its metabolism, it breaks down some of these molecules in respiration and makes ATP</a:t>
            </a:r>
            <a:r>
              <a:rPr lang="en-US" sz="2000" dirty="0" smtClean="0">
                <a:latin typeface="Cooper Black"/>
                <a:cs typeface="Cooper Black"/>
              </a:rPr>
              <a:t>.</a:t>
            </a:r>
          </a:p>
          <a:p>
            <a:pPr marL="800100" lvl="1" indent="-342900">
              <a:buClr>
                <a:schemeClr val="accent1"/>
              </a:buClr>
              <a:buFont typeface="+mj-lt"/>
              <a:buAutoNum type="arabicPeriod"/>
            </a:pPr>
            <a:r>
              <a:rPr lang="en-US" sz="2000" dirty="0" smtClean="0">
                <a:latin typeface="Cooper Black"/>
                <a:cs typeface="Cooper Black"/>
              </a:rPr>
              <a:t>Hydrolysis of ATP to make energy available for use in cells.</a:t>
            </a:r>
          </a:p>
          <a:p>
            <a:pPr lvl="1">
              <a:buClr>
                <a:schemeClr val="accent1"/>
              </a:buClr>
            </a:pPr>
            <a:endParaRPr lang="en-US" dirty="0">
              <a:latin typeface="Cooper Black"/>
              <a:cs typeface="Cooper Black"/>
            </a:endParaRPr>
          </a:p>
        </p:txBody>
      </p:sp>
    </p:spTree>
    <p:extLst>
      <p:ext uri="{BB962C8B-B14F-4D97-AF65-F5344CB8AC3E}">
        <p14:creationId xmlns:p14="http://schemas.microsoft.com/office/powerpoint/2010/main" val="249521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wrap="none">
            <a:spAutoFit/>
          </a:bodyPr>
          <a:lstStyle/>
          <a:p>
            <a:r>
              <a:rPr lang="en-US" sz="3000" dirty="0">
                <a:solidFill>
                  <a:srgbClr val="103154"/>
                </a:solidFill>
                <a:latin typeface="Cooper Black"/>
              </a:rPr>
              <a:t>How Animals Get Their Energy</a:t>
            </a:r>
            <a:endParaRPr lang="en-US" sz="3000" dirty="0">
              <a:solidFill>
                <a:srgbClr val="103154"/>
              </a:solidFill>
            </a:endParaRPr>
          </a:p>
        </p:txBody>
      </p:sp>
      <p:sp>
        <p:nvSpPr>
          <p:cNvPr id="6" name="Rectangle 5"/>
          <p:cNvSpPr/>
          <p:nvPr/>
        </p:nvSpPr>
        <p:spPr>
          <a:xfrm>
            <a:off x="762000" y="1524000"/>
            <a:ext cx="4343400" cy="4493538"/>
          </a:xfrm>
          <a:prstGeom prst="rect">
            <a:avLst/>
          </a:prstGeom>
        </p:spPr>
        <p:txBody>
          <a:bodyPr wrap="square">
            <a:spAutoFit/>
          </a:bodyPr>
          <a:lstStyle/>
          <a:p>
            <a:pPr marL="285750" indent="-285750">
              <a:buClr>
                <a:srgbClr val="FF7F01"/>
              </a:buClr>
              <a:buFont typeface="Wingdings" charset="2"/>
              <a:buChar char=""/>
            </a:pPr>
            <a:r>
              <a:rPr lang="en-US" dirty="0">
                <a:solidFill>
                  <a:schemeClr val="tx2">
                    <a:lumMod val="75000"/>
                  </a:schemeClr>
                </a:solidFill>
                <a:latin typeface="Cooper Black"/>
                <a:cs typeface="Cooper Black"/>
              </a:rPr>
              <a:t>Process of energy use in animals:</a:t>
            </a:r>
          </a:p>
          <a:p>
            <a:pPr marL="800100" lvl="1" indent="-342900">
              <a:buClr>
                <a:srgbClr val="FF7F01"/>
              </a:buClr>
              <a:buFont typeface="+mj-lt"/>
              <a:buAutoNum type="arabicPeriod"/>
            </a:pPr>
            <a:r>
              <a:rPr lang="en-US" dirty="0">
                <a:solidFill>
                  <a:schemeClr val="tx2">
                    <a:lumMod val="75000"/>
                  </a:schemeClr>
                </a:solidFill>
                <a:latin typeface="Cooper Black"/>
                <a:cs typeface="Cooper Black"/>
              </a:rPr>
              <a:t>Animals feed on plants.</a:t>
            </a:r>
          </a:p>
          <a:p>
            <a:pPr marL="800100" lvl="1" indent="-342900">
              <a:buClr>
                <a:srgbClr val="FF7F01"/>
              </a:buClr>
              <a:buFont typeface="+mj-lt"/>
              <a:buAutoNum type="arabicPeriod"/>
            </a:pPr>
            <a:r>
              <a:rPr lang="en-US" dirty="0">
                <a:solidFill>
                  <a:schemeClr val="tx2">
                    <a:lumMod val="75000"/>
                  </a:schemeClr>
                </a:solidFill>
                <a:latin typeface="Cooper Black"/>
                <a:cs typeface="Cooper Black"/>
              </a:rPr>
              <a:t>They then take in some energy from the carbohydrates, lipids, and proteins that were in the plants.</a:t>
            </a:r>
          </a:p>
          <a:p>
            <a:pPr marL="800100" lvl="1" indent="-342900">
              <a:buClr>
                <a:srgbClr val="FF7F01"/>
              </a:buClr>
              <a:buFont typeface="+mj-lt"/>
              <a:buAutoNum type="arabicPeriod"/>
            </a:pPr>
            <a:r>
              <a:rPr lang="en-US" dirty="0">
                <a:solidFill>
                  <a:schemeClr val="tx2">
                    <a:lumMod val="75000"/>
                  </a:schemeClr>
                </a:solidFill>
                <a:latin typeface="Cooper Black"/>
                <a:cs typeface="Cooper Black"/>
              </a:rPr>
              <a:t>When animals require energy for their metabolism, they break down some of these molecules  in respiration and make ATP.</a:t>
            </a:r>
          </a:p>
          <a:p>
            <a:pPr marL="800100" lvl="1" indent="-342900">
              <a:buClr>
                <a:srgbClr val="FF7F01"/>
              </a:buClr>
              <a:buFont typeface="+mj-lt"/>
              <a:buAutoNum type="arabicPeriod"/>
            </a:pPr>
            <a:r>
              <a:rPr lang="en-US" dirty="0">
                <a:solidFill>
                  <a:schemeClr val="tx2">
                    <a:lumMod val="75000"/>
                  </a:schemeClr>
                </a:solidFill>
                <a:latin typeface="Cooper Black"/>
                <a:cs typeface="Cooper Black"/>
              </a:rPr>
              <a:t>The ATP is then made ready for use in cells through hydrolysis.</a:t>
            </a:r>
          </a:p>
          <a:p>
            <a:pPr marL="800100" lvl="1" indent="-342900">
              <a:buClr>
                <a:srgbClr val="FF7F01"/>
              </a:buClr>
              <a:buFont typeface="+mj-lt"/>
              <a:buAutoNum type="arabicPeriod"/>
            </a:pPr>
            <a:endParaRPr lang="en-US" sz="1600" dirty="0">
              <a:solidFill>
                <a:schemeClr val="tx2">
                  <a:lumMod val="75000"/>
                </a:schemeClr>
              </a:solidFill>
              <a:latin typeface="Cooper Black"/>
              <a:cs typeface="Cooper Black"/>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109" y="1524000"/>
            <a:ext cx="3530600" cy="43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035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
            <a:ext cx="770572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txBox="1">
            <a:spLocks/>
          </p:cNvSpPr>
          <p:nvPr/>
        </p:nvSpPr>
        <p:spPr>
          <a:xfrm>
            <a:off x="0" y="1096061"/>
            <a:ext cx="5488575" cy="5228043"/>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endParaRPr lang="en-US" sz="2000" dirty="0" smtClean="0">
              <a:solidFill>
                <a:schemeClr val="tx2">
                  <a:lumMod val="75000"/>
                </a:schemeClr>
              </a:solidFill>
              <a:latin typeface="Cooper Black"/>
              <a:cs typeface="Cooper Black"/>
            </a:endParaRPr>
          </a:p>
          <a:p>
            <a:r>
              <a:rPr lang="en-US" sz="2000" dirty="0" smtClean="0">
                <a:solidFill>
                  <a:schemeClr val="tx2">
                    <a:lumMod val="75000"/>
                  </a:schemeClr>
                </a:solidFill>
                <a:latin typeface="Cooper Black"/>
                <a:cs typeface="Cooper Black"/>
              </a:rPr>
              <a:t>The way energy flows from producers to consumers can be shown by drawing a food chain. Arrows in the food chain indicate the direction in with the energy flows. The animal that eats the autotrophs are the primary consumers, the animal that eats the primary consumer is the secondary consumer and the animal that eats the secondary consumer is the tertiary consumer. These different positions in a food chain are called trophic levels. </a:t>
            </a:r>
          </a:p>
          <a:p>
            <a:endParaRPr lang="en-US" sz="2400" dirty="0" smtClean="0">
              <a:solidFill>
                <a:srgbClr val="000000"/>
              </a:solidFill>
              <a:latin typeface="Cooper Black"/>
              <a:cs typeface="Cooper Black"/>
            </a:endParaRPr>
          </a:p>
          <a:p>
            <a:endParaRPr lang="en-US" sz="2400" dirty="0" smtClean="0">
              <a:solidFill>
                <a:srgbClr val="000000"/>
              </a:solidFill>
              <a:latin typeface="Cooper Black"/>
              <a:cs typeface="Cooper Black"/>
            </a:endParaRPr>
          </a:p>
          <a:p>
            <a:pPr marL="118872" indent="0">
              <a:buFont typeface="Wingdings 2"/>
              <a:buNone/>
            </a:pPr>
            <a:endParaRPr lang="en-US" sz="2400" dirty="0" smtClean="0">
              <a:solidFill>
                <a:srgbClr val="000000"/>
              </a:solidFill>
              <a:latin typeface="Cooper Black"/>
              <a:cs typeface="Cooper Black"/>
            </a:endParaRPr>
          </a:p>
          <a:p>
            <a:endParaRPr lang="en-US" sz="2400" dirty="0" smtClean="0">
              <a:solidFill>
                <a:srgbClr val="000000"/>
              </a:solidFill>
              <a:latin typeface="Cooper Black"/>
              <a:cs typeface="Cooper Black"/>
            </a:endParaRPr>
          </a:p>
          <a:p>
            <a:endParaRPr lang="en-US" sz="2400" dirty="0" smtClean="0">
              <a:solidFill>
                <a:srgbClr val="3366FF"/>
              </a:solidFill>
              <a:latin typeface="Cooper Black"/>
              <a:cs typeface="Cooper Black"/>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793" y="1359788"/>
            <a:ext cx="3382963" cy="470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91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US" dirty="0" smtClean="0">
                <a:solidFill>
                  <a:srgbClr val="103154"/>
                </a:solidFill>
                <a:latin typeface="Cooper Black"/>
                <a:cs typeface="Cooper Black"/>
              </a:rPr>
              <a:t>Continued…</a:t>
            </a:r>
            <a:endParaRPr lang="en-US" dirty="0">
              <a:solidFill>
                <a:srgbClr val="103154"/>
              </a:solidFill>
              <a:latin typeface="Cooper Black"/>
              <a:cs typeface="Cooper Black"/>
            </a:endParaRPr>
          </a:p>
        </p:txBody>
      </p:sp>
      <p:sp>
        <p:nvSpPr>
          <p:cNvPr id="5" name="Content Placeholder 5"/>
          <p:cNvSpPr txBox="1">
            <a:spLocks/>
          </p:cNvSpPr>
          <p:nvPr/>
        </p:nvSpPr>
        <p:spPr>
          <a:xfrm>
            <a:off x="0" y="1496213"/>
            <a:ext cx="9144000" cy="2313788"/>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2800" dirty="0" smtClean="0">
                <a:solidFill>
                  <a:schemeClr val="tx2">
                    <a:lumMod val="75000"/>
                  </a:schemeClr>
                </a:solidFill>
                <a:latin typeface="Cooper Black"/>
                <a:cs typeface="Cooper Black"/>
              </a:rPr>
              <a:t>A</a:t>
            </a:r>
            <a:r>
              <a:rPr lang="en-US" sz="2400" dirty="0" smtClean="0">
                <a:solidFill>
                  <a:schemeClr val="tx2">
                    <a:lumMod val="75000"/>
                  </a:schemeClr>
                </a:solidFill>
                <a:latin typeface="Cooper Black"/>
                <a:cs typeface="Cooper Black"/>
              </a:rPr>
              <a:t> food web shows the importance of decomposers, which feed on detritus. Sometimes, the term “decomposer” is used only for bacteria and fungi, which feed </a:t>
            </a:r>
            <a:r>
              <a:rPr lang="en-US" sz="2400" dirty="0" err="1" smtClean="0">
                <a:solidFill>
                  <a:schemeClr val="tx2">
                    <a:lumMod val="75000"/>
                  </a:schemeClr>
                </a:solidFill>
                <a:latin typeface="Cooper Black"/>
                <a:cs typeface="Cooper Black"/>
              </a:rPr>
              <a:t>saprotrophically</a:t>
            </a:r>
            <a:r>
              <a:rPr lang="en-US" sz="2400" dirty="0" smtClean="0">
                <a:solidFill>
                  <a:schemeClr val="tx2">
                    <a:lumMod val="75000"/>
                  </a:schemeClr>
                </a:solidFill>
                <a:latin typeface="Cooper Black"/>
                <a:cs typeface="Cooper Black"/>
              </a:rPr>
              <a:t>, while the larger animals are called </a:t>
            </a:r>
            <a:r>
              <a:rPr lang="en-US" sz="2400" dirty="0" err="1" smtClean="0">
                <a:solidFill>
                  <a:schemeClr val="tx2">
                    <a:lumMod val="75000"/>
                  </a:schemeClr>
                </a:solidFill>
                <a:latin typeface="Cooper Black"/>
                <a:cs typeface="Cooper Black"/>
              </a:rPr>
              <a:t>detritivores</a:t>
            </a:r>
            <a:endParaRPr lang="en-US" sz="2400" dirty="0">
              <a:solidFill>
                <a:schemeClr val="tx2">
                  <a:lumMod val="75000"/>
                </a:schemeClr>
              </a:solidFill>
              <a:latin typeface="Cooper Black"/>
              <a:cs typeface="Cooper Black"/>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18" y="3657600"/>
            <a:ext cx="8132763"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2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solidFill>
                  <a:srgbClr val="103154"/>
                </a:solidFill>
                <a:latin typeface="Cooper Black"/>
                <a:cs typeface="Cooper Black"/>
              </a:rPr>
              <a:t>The Nitrogen Cycle</a:t>
            </a:r>
            <a:endParaRPr lang="en-US" dirty="0">
              <a:solidFill>
                <a:srgbClr val="103154"/>
              </a:solidFill>
              <a:latin typeface="Cooper Black"/>
              <a:cs typeface="Cooper Black"/>
            </a:endParaRPr>
          </a:p>
        </p:txBody>
      </p:sp>
      <p:sp>
        <p:nvSpPr>
          <p:cNvPr id="5" name="Content Placeholder 2"/>
          <p:cNvSpPr txBox="1">
            <a:spLocks/>
          </p:cNvSpPr>
          <p:nvPr/>
        </p:nvSpPr>
        <p:spPr>
          <a:xfrm>
            <a:off x="0" y="1470115"/>
            <a:ext cx="9144000" cy="5387885"/>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2000" smtClean="0">
                <a:latin typeface="Cooper Black"/>
                <a:cs typeface="Cooper Black"/>
              </a:rPr>
              <a:t>Nitrogen is an essential element for all living organisms, because of its presence in proteins and nucleic acids. There is a large quantity of nitrogen in the air, but most organisms cannot use this nitrogen because nitrogen gas exists as molecular nitrogen, in which two nitrogen atoms are linked with a triple covalent bond.  This form is very unreactive and therefore is not usable.</a:t>
            </a:r>
          </a:p>
          <a:p>
            <a:r>
              <a:rPr lang="en-US" sz="2000" smtClean="0">
                <a:latin typeface="Cooper Black"/>
                <a:cs typeface="Cooper Black"/>
              </a:rPr>
              <a:t>Before nitrogen can be used by living organisms it must be converted from </a:t>
            </a:r>
            <a:r>
              <a:rPr lang="en-US" sz="2400" smtClean="0">
                <a:latin typeface="Cooper Black"/>
                <a:cs typeface="Cooper Black"/>
              </a:rPr>
              <a:t>N</a:t>
            </a:r>
            <a:r>
              <a:rPr lang="en-US" sz="2000" smtClean="0">
                <a:latin typeface="Cooper Black"/>
                <a:cs typeface="Cooper Black"/>
              </a:rPr>
              <a:t>2 into some more reactive from, such as ammonia or nitrate.</a:t>
            </a:r>
          </a:p>
          <a:p>
            <a:endParaRPr lang="en-US" sz="2000" smtClean="0">
              <a:latin typeface="Cooper Black"/>
              <a:cs typeface="Cooper Black"/>
            </a:endParaRPr>
          </a:p>
          <a:p>
            <a:pPr marL="118872" indent="0">
              <a:buFont typeface="Wingdings 2"/>
              <a:buNone/>
            </a:pPr>
            <a:r>
              <a:rPr lang="en-US" sz="2000" u="sng" smtClean="0">
                <a:solidFill>
                  <a:srgbClr val="3366FF"/>
                </a:solidFill>
                <a:latin typeface="Cooper Black"/>
                <a:cs typeface="Cooper Black"/>
              </a:rPr>
              <a:t>Nitrogen Fixation</a:t>
            </a:r>
          </a:p>
          <a:p>
            <a:r>
              <a:rPr lang="en-US" sz="2000" smtClean="0">
                <a:latin typeface="Cooper Black"/>
                <a:cs typeface="Cooper Black"/>
              </a:rPr>
              <a:t>Nitrogen fixation can take place naturally or synthetically</a:t>
            </a:r>
            <a:endParaRPr lang="en-US" sz="2000" dirty="0">
              <a:latin typeface="Cooper Black"/>
              <a:cs typeface="Cooper Black"/>
            </a:endParaRPr>
          </a:p>
        </p:txBody>
      </p:sp>
    </p:spTree>
    <p:extLst>
      <p:ext uri="{BB962C8B-B14F-4D97-AF65-F5344CB8AC3E}">
        <p14:creationId xmlns:p14="http://schemas.microsoft.com/office/powerpoint/2010/main" val="644402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800" dirty="0" smtClean="0">
                <a:solidFill>
                  <a:srgbClr val="103154"/>
                </a:solidFill>
                <a:latin typeface="Cooper Black"/>
              </a:rPr>
              <a:t>Use of Fixed Nitrogen by Plants</a:t>
            </a:r>
            <a:endParaRPr lang="en-US" sz="3800" dirty="0"/>
          </a:p>
        </p:txBody>
      </p:sp>
      <p:sp>
        <p:nvSpPr>
          <p:cNvPr id="5" name="Content Placeholder 4"/>
          <p:cNvSpPr txBox="1">
            <a:spLocks/>
          </p:cNvSpPr>
          <p:nvPr/>
        </p:nvSpPr>
        <p:spPr>
          <a:xfrm>
            <a:off x="457200" y="1516912"/>
            <a:ext cx="8127242" cy="3941763"/>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2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0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6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20624" marR="0" lvl="0" indent="-384048" algn="l" defTabSz="914400" rtl="0" eaLnBrk="1" fontAlgn="auto" latinLnBrk="0" hangingPunct="1">
              <a:lnSpc>
                <a:spcPct val="100000"/>
              </a:lnSpc>
              <a:spcBef>
                <a:spcPct val="20000"/>
              </a:spcBef>
              <a:spcAft>
                <a:spcPts val="0"/>
              </a:spcAft>
              <a:buClr>
                <a:srgbClr val="FF7F01"/>
              </a:buClr>
              <a:buSzPct val="80000"/>
              <a:buFont typeface="Wingdings 2"/>
              <a:buChar char=""/>
              <a:tabLst/>
              <a:defRPr/>
            </a:pPr>
            <a:r>
              <a:rPr kumimoji="0" lang="en-US" sz="2400" b="0" i="0" u="none" strike="noStrike" kern="1200" cap="none" spc="0" normalizeH="0" baseline="0" noProof="0" dirty="0" smtClean="0">
                <a:ln>
                  <a:noFill/>
                </a:ln>
                <a:solidFill>
                  <a:schemeClr val="tx2">
                    <a:lumMod val="75000"/>
                  </a:schemeClr>
                </a:solidFill>
                <a:effectLst/>
                <a:uLnTx/>
                <a:uFillTx/>
                <a:latin typeface="Cooper Black"/>
                <a:cs typeface="Cooper Black"/>
              </a:rPr>
              <a:t>Most nitrogen ends up as part of protein molecules in the plant, especially in seeds and storage tissues</a:t>
            </a:r>
          </a:p>
          <a:p>
            <a:pPr marL="420624" marR="0" lvl="0" indent="-384048" algn="l" defTabSz="914400" rtl="0" eaLnBrk="1" fontAlgn="auto" latinLnBrk="0" hangingPunct="1">
              <a:lnSpc>
                <a:spcPct val="100000"/>
              </a:lnSpc>
              <a:spcBef>
                <a:spcPct val="20000"/>
              </a:spcBef>
              <a:spcAft>
                <a:spcPts val="0"/>
              </a:spcAft>
              <a:buClr>
                <a:srgbClr val="FF7F01"/>
              </a:buClr>
              <a:buSzPct val="80000"/>
              <a:buFont typeface="Wingdings 2"/>
              <a:buChar char=""/>
              <a:tabLst/>
              <a:defRPr/>
            </a:pPr>
            <a:r>
              <a:rPr kumimoji="0" lang="en-US" sz="2400" b="0" i="0" u="none" strike="noStrike" kern="1200" cap="none" spc="0" normalizeH="0" baseline="0" noProof="0" dirty="0" smtClean="0">
                <a:ln>
                  <a:noFill/>
                </a:ln>
                <a:solidFill>
                  <a:schemeClr val="tx2">
                    <a:lumMod val="75000"/>
                  </a:schemeClr>
                </a:solidFill>
                <a:effectLst/>
                <a:uLnTx/>
                <a:uFillTx/>
                <a:latin typeface="Cooper Black"/>
                <a:cs typeface="Cooper Black"/>
              </a:rPr>
              <a:t>Legumes use it to create amino acids which are distributed by the xylem to synthesis proteins</a:t>
            </a:r>
          </a:p>
          <a:p>
            <a:pPr marL="420624" marR="0" lvl="0" indent="-384048" algn="l" defTabSz="914400" rtl="0" eaLnBrk="1" fontAlgn="auto" latinLnBrk="0" hangingPunct="1">
              <a:lnSpc>
                <a:spcPct val="100000"/>
              </a:lnSpc>
              <a:spcBef>
                <a:spcPct val="20000"/>
              </a:spcBef>
              <a:spcAft>
                <a:spcPts val="0"/>
              </a:spcAft>
              <a:buClr>
                <a:srgbClr val="FF7F01"/>
              </a:buClr>
              <a:buSzPct val="80000"/>
              <a:buFont typeface="Wingdings 2"/>
              <a:buChar char=""/>
              <a:tabLst/>
              <a:defRPr/>
            </a:pPr>
            <a:r>
              <a:rPr kumimoji="0" lang="en-US" sz="2400" b="0" i="0" u="none" strike="noStrike" kern="1200" cap="none" spc="0" normalizeH="0" baseline="0" noProof="0" dirty="0" smtClean="0">
                <a:ln>
                  <a:noFill/>
                </a:ln>
                <a:solidFill>
                  <a:schemeClr val="tx2">
                    <a:lumMod val="75000"/>
                  </a:schemeClr>
                </a:solidFill>
                <a:effectLst/>
                <a:uLnTx/>
                <a:uFillTx/>
                <a:latin typeface="Cooper Black"/>
                <a:cs typeface="Cooper Black"/>
              </a:rPr>
              <a:t>Some plants rely on supplies of fixed nitrogen in the soil. Their root hairs take up nitrate ions by active transport, which are transformed into amino acids in the roots before being distributed</a:t>
            </a:r>
          </a:p>
          <a:p>
            <a:pPr marL="420624" marR="0" lvl="0" indent="-384048" algn="l" defTabSz="914400" rtl="0" eaLnBrk="1" fontAlgn="auto" latinLnBrk="0" hangingPunct="1">
              <a:lnSpc>
                <a:spcPct val="100000"/>
              </a:lnSpc>
              <a:spcBef>
                <a:spcPct val="20000"/>
              </a:spcBef>
              <a:spcAft>
                <a:spcPts val="0"/>
              </a:spcAft>
              <a:buClr>
                <a:srgbClr val="FF7F01"/>
              </a:buClr>
              <a:buSzPct val="80000"/>
              <a:buFont typeface="Wingdings 2"/>
              <a:buChar char=""/>
              <a:tabLst/>
              <a:defRPr/>
            </a:pPr>
            <a:r>
              <a:rPr kumimoji="0" lang="en-US" sz="2400" b="0" i="0" u="none" strike="noStrike" kern="1200" cap="none" spc="0" normalizeH="0" baseline="0" noProof="0" dirty="0" smtClean="0">
                <a:ln>
                  <a:noFill/>
                </a:ln>
                <a:solidFill>
                  <a:schemeClr val="tx2">
                    <a:lumMod val="75000"/>
                  </a:schemeClr>
                </a:solidFill>
                <a:effectLst/>
                <a:uLnTx/>
                <a:uFillTx/>
                <a:latin typeface="Cooper Black"/>
                <a:cs typeface="Cooper Black"/>
              </a:rPr>
              <a:t>Other plant species transport nitrate ions in the xylem to the leaves before they are converted </a:t>
            </a:r>
          </a:p>
          <a:p>
            <a:pPr marL="420624" marR="0" lvl="0" indent="-384048" algn="l" defTabSz="914400" rtl="0" eaLnBrk="1" fontAlgn="auto" latinLnBrk="0" hangingPunct="1">
              <a:lnSpc>
                <a:spcPct val="100000"/>
              </a:lnSpc>
              <a:spcBef>
                <a:spcPct val="20000"/>
              </a:spcBef>
              <a:spcAft>
                <a:spcPts val="0"/>
              </a:spcAft>
              <a:buClr>
                <a:srgbClr val="FF7F01"/>
              </a:buClr>
              <a:buSzPct val="80000"/>
              <a:buFont typeface="Wingdings 2"/>
              <a:buChar char=""/>
              <a:tabLst/>
              <a:defRPr/>
            </a:pPr>
            <a:endParaRPr kumimoji="0" lang="en-US" sz="2400" b="0" i="0" u="none" strike="noStrike" kern="120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27141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03154"/>
                </a:solidFill>
                <a:latin typeface="Cooper Black"/>
              </a:rPr>
              <a:t>Use of Nitrogen by Animals</a:t>
            </a:r>
            <a:endParaRPr lang="en-US" dirty="0"/>
          </a:p>
        </p:txBody>
      </p:sp>
      <p:sp>
        <p:nvSpPr>
          <p:cNvPr id="3" name="Content Placeholder 2"/>
          <p:cNvSpPr>
            <a:spLocks noGrp="1"/>
          </p:cNvSpPr>
          <p:nvPr>
            <p:ph idx="1"/>
          </p:nvPr>
        </p:nvSpPr>
        <p:spPr/>
        <p:txBody>
          <a:bodyPr>
            <a:normAutofit/>
          </a:bodyPr>
          <a:lstStyle/>
          <a:p>
            <a:r>
              <a:rPr lang="en-US" sz="2600" dirty="0" smtClean="0">
                <a:latin typeface="Cooper Black"/>
                <a:cs typeface="Cooper Black"/>
              </a:rPr>
              <a:t>Animals including humans can only use nitrogen when it is part of an organic molecule. During digestion, proteins are broken down to amino acids before being absorbed into the blood and distributed to all cells in the body. Excess amino acids are </a:t>
            </a:r>
            <a:r>
              <a:rPr lang="en-US" sz="2600" dirty="0" err="1" smtClean="0">
                <a:solidFill>
                  <a:srgbClr val="3366FF"/>
                </a:solidFill>
                <a:latin typeface="Cooper Black"/>
                <a:cs typeface="Cooper Black"/>
              </a:rPr>
              <a:t>deaminated</a:t>
            </a:r>
            <a:r>
              <a:rPr lang="en-US" sz="2600" dirty="0" smtClean="0">
                <a:latin typeface="Cooper Black"/>
                <a:cs typeface="Cooper Black"/>
              </a:rPr>
              <a:t> in the liver, where the nitrogen becomes part of urea molecules. These are excreted in urine.</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14800" y="4800600"/>
            <a:ext cx="2633376" cy="1789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586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solidFill>
                  <a:srgbClr val="103154"/>
                </a:solidFill>
                <a:latin typeface="Cooper Black"/>
                <a:cs typeface="Cooper Black"/>
              </a:rPr>
              <a:t>Return of nitrogen to the soil from living organisms</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solidFill>
                  <a:schemeClr val="tx2">
                    <a:lumMod val="75000"/>
                  </a:schemeClr>
                </a:solidFill>
                <a:latin typeface="Cooper Black"/>
                <a:cs typeface="Cooper Black"/>
              </a:rPr>
              <a:t>The proteins released when a plant or animal dies are gradually broken down to amino acids, which are in turn broken down by decomposers that change it into ammonia.</a:t>
            </a:r>
          </a:p>
          <a:p>
            <a:r>
              <a:rPr lang="en-US" dirty="0" smtClean="0">
                <a:solidFill>
                  <a:schemeClr val="tx2">
                    <a:lumMod val="75000"/>
                  </a:schemeClr>
                </a:solidFill>
                <a:latin typeface="Cooper Black"/>
                <a:cs typeface="Cooper Black"/>
              </a:rPr>
              <a:t>Ammonia </a:t>
            </a:r>
            <a:r>
              <a:rPr lang="en-US" dirty="0">
                <a:solidFill>
                  <a:schemeClr val="tx2">
                    <a:lumMod val="75000"/>
                  </a:schemeClr>
                </a:solidFill>
                <a:latin typeface="Cooper Black"/>
                <a:cs typeface="Cooper Black"/>
              </a:rPr>
              <a:t>in the soil is rapidly converted to nitrite ions and then nitrate </a:t>
            </a:r>
            <a:r>
              <a:rPr lang="en-US" dirty="0" smtClean="0">
                <a:solidFill>
                  <a:schemeClr val="tx2">
                    <a:lumMod val="75000"/>
                  </a:schemeClr>
                </a:solidFill>
                <a:latin typeface="Cooper Black"/>
                <a:cs typeface="Cooper Black"/>
              </a:rPr>
              <a:t>ions </a:t>
            </a:r>
            <a:r>
              <a:rPr lang="en-US" dirty="0">
                <a:solidFill>
                  <a:schemeClr val="tx2">
                    <a:lumMod val="75000"/>
                  </a:schemeClr>
                </a:solidFill>
                <a:latin typeface="Cooper Black"/>
                <a:cs typeface="Cooper Black"/>
              </a:rPr>
              <a:t>by a group of bacteria called nitrifying bacteria. The conversion of ammonia to nitrates is called nitrification</a:t>
            </a:r>
            <a:r>
              <a:rPr lang="en-US" dirty="0" smtClean="0">
                <a:solidFill>
                  <a:schemeClr val="tx2">
                    <a:lumMod val="75000"/>
                  </a:schemeClr>
                </a:solidFill>
                <a:latin typeface="Cooper Black"/>
                <a:cs typeface="Cooper Black"/>
              </a:rPr>
              <a:t>.</a:t>
            </a:r>
          </a:p>
          <a:p>
            <a:r>
              <a:rPr lang="en-US" dirty="0" smtClean="0">
                <a:solidFill>
                  <a:schemeClr val="tx2">
                    <a:lumMod val="75000"/>
                  </a:schemeClr>
                </a:solidFill>
                <a:latin typeface="Cooper Black"/>
                <a:cs typeface="Cooper Black"/>
              </a:rPr>
              <a:t>Nitrification only occurs freely in well-aerated soils</a:t>
            </a:r>
          </a:p>
          <a:p>
            <a:pPr marL="36576" indent="0">
              <a:buNone/>
            </a:pPr>
            <a:endParaRPr lang="en-US" dirty="0">
              <a:solidFill>
                <a:schemeClr val="tx2">
                  <a:lumMod val="75000"/>
                </a:schemeClr>
              </a:solidFill>
              <a:latin typeface="Cooper Black"/>
              <a:cs typeface="Cooper Black"/>
            </a:endParaRPr>
          </a:p>
          <a:p>
            <a:pPr marL="118872" indent="0">
              <a:buNone/>
            </a:pPr>
            <a:r>
              <a:rPr lang="en-US" dirty="0">
                <a:solidFill>
                  <a:schemeClr val="tx2">
                    <a:lumMod val="75000"/>
                  </a:schemeClr>
                </a:solidFill>
                <a:latin typeface="Cooper Black"/>
                <a:cs typeface="Cooper Black"/>
              </a:rPr>
              <a:t>Important terms:</a:t>
            </a:r>
          </a:p>
          <a:p>
            <a:r>
              <a:rPr lang="en-US" dirty="0">
                <a:solidFill>
                  <a:schemeClr val="tx2">
                    <a:lumMod val="75000"/>
                  </a:schemeClr>
                </a:solidFill>
                <a:latin typeface="Cooper Black"/>
                <a:cs typeface="Cooper Black"/>
              </a:rPr>
              <a:t>Ammonification</a:t>
            </a:r>
          </a:p>
          <a:p>
            <a:endParaRPr lang="en-US" dirty="0"/>
          </a:p>
        </p:txBody>
      </p:sp>
    </p:spTree>
    <p:extLst>
      <p:ext uri="{BB962C8B-B14F-4D97-AF65-F5344CB8AC3E}">
        <p14:creationId xmlns:p14="http://schemas.microsoft.com/office/powerpoint/2010/main" val="3572608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229600" cy="1143000"/>
          </a:xfrm>
        </p:spPr>
        <p:txBody>
          <a:bodyPr/>
          <a:lstStyle/>
          <a:p>
            <a:r>
              <a:rPr lang="en-US" dirty="0" err="1" smtClean="0">
                <a:solidFill>
                  <a:srgbClr val="103154"/>
                </a:solidFill>
                <a:latin typeface="Cooper Black"/>
              </a:rPr>
              <a:t>Denitrification</a:t>
            </a:r>
            <a:endParaRPr lang="en-US" dirty="0"/>
          </a:p>
        </p:txBody>
      </p:sp>
      <p:sp>
        <p:nvSpPr>
          <p:cNvPr id="5" name="Content Placeholder 4"/>
          <p:cNvSpPr>
            <a:spLocks noGrp="1"/>
          </p:cNvSpPr>
          <p:nvPr>
            <p:ph idx="1"/>
          </p:nvPr>
        </p:nvSpPr>
        <p:spPr/>
        <p:txBody>
          <a:bodyPr>
            <a:normAutofit/>
          </a:bodyPr>
          <a:lstStyle/>
          <a:p>
            <a:r>
              <a:rPr lang="en-US" sz="2800" dirty="0" smtClean="0">
                <a:latin typeface="Cooper Black"/>
                <a:cs typeface="Cooper Black"/>
              </a:rPr>
              <a:t>This brings the nitrogen cycle full circle</a:t>
            </a:r>
          </a:p>
          <a:p>
            <a:r>
              <a:rPr lang="en-US" sz="2800" dirty="0" smtClean="0">
                <a:solidFill>
                  <a:srgbClr val="3366FF"/>
                </a:solidFill>
                <a:latin typeface="Cooper Black"/>
                <a:cs typeface="Cooper Black"/>
              </a:rPr>
              <a:t>Denitrifying </a:t>
            </a:r>
            <a:r>
              <a:rPr lang="en-US" sz="2800" dirty="0">
                <a:solidFill>
                  <a:srgbClr val="3366FF"/>
                </a:solidFill>
                <a:latin typeface="Cooper Black"/>
                <a:cs typeface="Cooper Black"/>
              </a:rPr>
              <a:t>bacteria </a:t>
            </a:r>
            <a:r>
              <a:rPr lang="en-US" sz="2800" dirty="0">
                <a:latin typeface="Cooper Black"/>
                <a:cs typeface="Cooper Black"/>
              </a:rPr>
              <a:t>provide themselves with energy by reversing nitrogen fixation and converting nitrate to nitrogen gas, which is returned to the air.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038600"/>
            <a:ext cx="626110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224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673</Words>
  <Application>Microsoft Office PowerPoint</Application>
  <PresentationFormat>On-screen Show (4:3)</PresentationFormat>
  <Paragraphs>43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How Plants Get Their Energy</vt:lpstr>
      <vt:lpstr>How Animals Get Their Energy</vt:lpstr>
      <vt:lpstr>PowerPoint Presentation</vt:lpstr>
      <vt:lpstr>Continued…</vt:lpstr>
      <vt:lpstr>The Nitrogen Cycle</vt:lpstr>
      <vt:lpstr>Use of Fixed Nitrogen by Plants</vt:lpstr>
      <vt:lpstr>Use of Nitrogen by Animals</vt:lpstr>
      <vt:lpstr>Return of nitrogen to the soil from living organisms</vt:lpstr>
      <vt:lpstr>Denitrification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Plants Get Their Energy</dc:title>
  <dc:creator>Hailee</dc:creator>
  <cp:lastModifiedBy>Hailee</cp:lastModifiedBy>
  <cp:revision>3</cp:revision>
  <dcterms:created xsi:type="dcterms:W3CDTF">2014-06-02T04:52:18Z</dcterms:created>
  <dcterms:modified xsi:type="dcterms:W3CDTF">2014-06-02T05:02:39Z</dcterms:modified>
</cp:coreProperties>
</file>